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65" r:id="rId2"/>
    <p:sldId id="280" r:id="rId3"/>
    <p:sldId id="276" r:id="rId4"/>
    <p:sldId id="277" r:id="rId5"/>
    <p:sldId id="278" r:id="rId6"/>
    <p:sldId id="279" r:id="rId7"/>
    <p:sldId id="281" r:id="rId8"/>
    <p:sldId id="266" r:id="rId9"/>
    <p:sldId id="261" r:id="rId10"/>
    <p:sldId id="269" r:id="rId11"/>
    <p:sldId id="270" r:id="rId12"/>
    <p:sldId id="267" r:id="rId13"/>
    <p:sldId id="282" r:id="rId14"/>
    <p:sldId id="283" r:id="rId15"/>
    <p:sldId id="268" r:id="rId16"/>
    <p:sldId id="274" r:id="rId17"/>
    <p:sldId id="284" r:id="rId18"/>
    <p:sldId id="285" r:id="rId19"/>
    <p:sldId id="286" r:id="rId20"/>
    <p:sldId id="287" r:id="rId21"/>
    <p:sldId id="272" r:id="rId22"/>
    <p:sldId id="263" r:id="rId23"/>
    <p:sldId id="288" r:id="rId2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1738"/>
    <a:srgbClr val="EEBB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25"/>
    <p:restoredTop sz="90572" autoAdjust="0"/>
  </p:normalViewPr>
  <p:slideViewPr>
    <p:cSldViewPr snapToGrid="0" snapToObjects="1">
      <p:cViewPr varScale="1">
        <p:scale>
          <a:sx n="60" d="100"/>
          <a:sy n="60" d="100"/>
        </p:scale>
        <p:origin x="288" y="66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698A6-64E2-6B4B-88D8-6DE0D1359EEB}" type="datetime1">
              <a:rPr lang="en-MY" smtClean="0"/>
              <a:t>25/11/2017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6C410D-06F0-2948-8E2E-08CB1EDBF5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0544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4E618C-44E6-A949-813D-34679DAB0ED8}" type="datetime1">
              <a:rPr lang="en-MY" smtClean="0"/>
              <a:t>25/11/2017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7B9DC1-CDF0-6744-937E-045F6F5DCA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2205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eaf-on-white-transparent.png"/>
          <p:cNvPicPr>
            <a:picLocks noChangeAspect="1"/>
          </p:cNvPicPr>
          <p:nvPr userDrawn="1"/>
        </p:nvPicPr>
        <p:blipFill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011738"/>
          </a:solidFill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8394" y="924549"/>
            <a:ext cx="6611296" cy="1400773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rgbClr val="EEBB5E"/>
                </a:solidFill>
                <a:latin typeface="Franklin Gothic Book"/>
                <a:cs typeface="Franklin Gothic Book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pic>
        <p:nvPicPr>
          <p:cNvPr id="6" name="Picture 5" descr="Bcck-only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9" t="17545"/>
          <a:stretch/>
        </p:blipFill>
        <p:spPr>
          <a:xfrm>
            <a:off x="5926952" y="2347816"/>
            <a:ext cx="3217048" cy="2795684"/>
          </a:xfrm>
          <a:prstGeom prst="rect">
            <a:avLst/>
          </a:prstGeom>
        </p:spPr>
      </p:pic>
      <p:pic>
        <p:nvPicPr>
          <p:cNvPr id="10" name="Picture 9" descr="13th WIEF Masthead - vertical-02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3" t="10404" r="13317" b="22614"/>
          <a:stretch/>
        </p:blipFill>
        <p:spPr>
          <a:xfrm>
            <a:off x="7741413" y="254422"/>
            <a:ext cx="1217751" cy="207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14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EEBB5E">
            <a:alpha val="4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305166"/>
            <a:ext cx="7772400" cy="1483601"/>
          </a:xfrm>
        </p:spPr>
        <p:txBody>
          <a:bodyPr anchor="t"/>
          <a:lstStyle>
            <a:lvl1pPr algn="ctr">
              <a:defRPr sz="4000" b="1" cap="all">
                <a:solidFill>
                  <a:srgbClr val="011738"/>
                </a:solidFill>
              </a:defRPr>
            </a:lvl1pPr>
          </a:lstStyle>
          <a:p>
            <a:r>
              <a:rPr lang="en-US" dirty="0"/>
              <a:t>TRANSITION SLIDE</a:t>
            </a:r>
            <a:br>
              <a:rPr lang="en-US" dirty="0"/>
            </a:br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640" y="4911565"/>
            <a:ext cx="520336" cy="2156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ranklin Gothic Book"/>
                <a:cs typeface="Franklin Gothic Book"/>
              </a:defRPr>
            </a:lvl1pPr>
          </a:lstStyle>
          <a:p>
            <a:fld id="{72EB7823-94F9-5B41-BA73-8E4141659F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 descr="13th-Speaker-slides-blu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620" y="4398651"/>
            <a:ext cx="1370962" cy="675618"/>
          </a:xfrm>
          <a:prstGeom prst="rect">
            <a:avLst/>
          </a:prstGeom>
        </p:spPr>
      </p:pic>
      <p:pic>
        <p:nvPicPr>
          <p:cNvPr id="8" name="Picture 7" descr="leaf.png"/>
          <p:cNvPicPr>
            <a:picLocks noChangeAspect="1"/>
          </p:cNvPicPr>
          <p:nvPr userDrawn="1"/>
        </p:nvPicPr>
        <p:blipFill rotWithShape="1">
          <a:blip r:embed="rId3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0" t="14991" r="5366"/>
          <a:stretch/>
        </p:blipFill>
        <p:spPr>
          <a:xfrm>
            <a:off x="0" y="2762205"/>
            <a:ext cx="5325412" cy="238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57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eaf-on-white-transparent.png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67"/>
          <a:stretch/>
        </p:blipFill>
        <p:spPr>
          <a:xfrm>
            <a:off x="0" y="2"/>
            <a:ext cx="9144000" cy="900158"/>
          </a:xfrm>
          <a:prstGeom prst="rect">
            <a:avLst/>
          </a:prstGeom>
          <a:solidFill>
            <a:srgbClr val="011738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0284"/>
            <a:ext cx="8154487" cy="590840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EEBB5E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2080"/>
            <a:ext cx="8229600" cy="389948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640" y="4911565"/>
            <a:ext cx="520336" cy="2156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ranklin Gothic Book"/>
                <a:cs typeface="Franklin Gothic Book"/>
              </a:defRPr>
            </a:lvl1pPr>
          </a:lstStyle>
          <a:p>
            <a:fld id="{72EB7823-94F9-5B41-BA73-8E4141659F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 descr="13th WIEF Masthead - vertical-02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3" t="7334" r="13317" b="33470"/>
          <a:stretch/>
        </p:blipFill>
        <p:spPr>
          <a:xfrm>
            <a:off x="8611687" y="96585"/>
            <a:ext cx="473337" cy="71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75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eaf-on-white-transparent.png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2872"/>
            <a:ext cx="8229600" cy="590840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01173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2703"/>
            <a:ext cx="8229600" cy="3634062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11738"/>
                </a:solidFill>
              </a:defRPr>
            </a:lvl1pPr>
            <a:lvl2pPr>
              <a:defRPr sz="2400">
                <a:solidFill>
                  <a:srgbClr val="011738"/>
                </a:solidFill>
              </a:defRPr>
            </a:lvl2pPr>
            <a:lvl3pPr>
              <a:defRPr sz="2000">
                <a:solidFill>
                  <a:srgbClr val="011738"/>
                </a:solidFill>
              </a:defRPr>
            </a:lvl3pPr>
            <a:lvl4pPr>
              <a:defRPr sz="1800">
                <a:solidFill>
                  <a:srgbClr val="011738"/>
                </a:solidFill>
              </a:defRPr>
            </a:lvl4pPr>
            <a:lvl5pPr>
              <a:defRPr sz="1800">
                <a:solidFill>
                  <a:srgbClr val="011738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824130"/>
            <a:ext cx="9144000" cy="0"/>
          </a:xfrm>
          <a:prstGeom prst="line">
            <a:avLst/>
          </a:prstGeom>
          <a:ln>
            <a:solidFill>
              <a:srgbClr val="EEBB5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640" y="4911565"/>
            <a:ext cx="520336" cy="2156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ranklin Gothic Book"/>
                <a:cs typeface="Franklin Gothic Book"/>
              </a:defRPr>
            </a:lvl1pPr>
          </a:lstStyle>
          <a:p>
            <a:fld id="{72EB7823-94F9-5B41-BA73-8E4141659F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 descr="13th-Speaker-slides-blu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718" y="4566764"/>
            <a:ext cx="1170310" cy="57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6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eaf-on-white-transparent.png"/>
          <p:cNvPicPr>
            <a:picLocks noChangeAspect="1"/>
          </p:cNvPicPr>
          <p:nvPr userDrawn="1"/>
        </p:nvPicPr>
        <p:blipFill rotWithShape="1"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267905"/>
            <a:ext cx="8229600" cy="432166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11738"/>
                </a:solidFill>
              </a:defRPr>
            </a:lvl1pPr>
            <a:lvl2pPr>
              <a:defRPr sz="2400">
                <a:solidFill>
                  <a:srgbClr val="011738"/>
                </a:solidFill>
              </a:defRPr>
            </a:lvl2pPr>
            <a:lvl3pPr>
              <a:defRPr sz="2000">
                <a:solidFill>
                  <a:srgbClr val="011738"/>
                </a:solidFill>
              </a:defRPr>
            </a:lvl3pPr>
            <a:lvl4pPr>
              <a:defRPr sz="1800">
                <a:solidFill>
                  <a:srgbClr val="011738"/>
                </a:solidFill>
              </a:defRPr>
            </a:lvl4pPr>
            <a:lvl5pPr>
              <a:defRPr sz="1800">
                <a:solidFill>
                  <a:srgbClr val="011738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640" y="4911565"/>
            <a:ext cx="520336" cy="2156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ranklin Gothic Book"/>
                <a:cs typeface="Franklin Gothic Book"/>
              </a:defRPr>
            </a:lvl1pPr>
          </a:lstStyle>
          <a:p>
            <a:fld id="{72EB7823-94F9-5B41-BA73-8E4141659F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13th-Speaker-slides-blu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718" y="4566764"/>
            <a:ext cx="1170310" cy="57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22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B7823-94F9-5B41-BA73-8E4141659F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95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1" r:id="rId4"/>
    <p:sldLayoutId id="2147483660" r:id="rId5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Franklin Gothic Book"/>
          <a:ea typeface="+mj-ea"/>
          <a:cs typeface="Franklin Gothic Boo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Franklin Gothic Book"/>
          <a:ea typeface="+mn-ea"/>
          <a:cs typeface="Franklin Gothic 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Franklin Gothic Book"/>
          <a:ea typeface="+mn-ea"/>
          <a:cs typeface="Franklin Gothic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Franklin Gothic Book"/>
          <a:ea typeface="+mn-ea"/>
          <a:cs typeface="Franklin Gothic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Franklin Gothic Book"/>
          <a:ea typeface="+mn-ea"/>
          <a:cs typeface="Franklin Gothic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Franklin Gothic Book"/>
          <a:ea typeface="+mn-ea"/>
          <a:cs typeface="Franklin Gothic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8246" y="959552"/>
            <a:ext cx="5984813" cy="2032000"/>
          </a:xfrm>
        </p:spPr>
        <p:txBody>
          <a:bodyPr>
            <a:noAutofit/>
          </a:bodyPr>
          <a:lstStyle/>
          <a:p>
            <a:pPr algn="ctr"/>
            <a:r>
              <a:rPr lang="en-US" sz="3000" dirty="0" smtClean="0"/>
              <a:t>The Latest </a:t>
            </a:r>
            <a:r>
              <a:rPr lang="en-US" sz="3000" dirty="0"/>
              <a:t>T</a:t>
            </a:r>
            <a:r>
              <a:rPr lang="en-US" sz="3000" dirty="0" smtClean="0"/>
              <a:t>rends </a:t>
            </a:r>
            <a:r>
              <a:rPr lang="en-US" sz="3000" dirty="0"/>
              <a:t>in Awqaf &amp;</a:t>
            </a:r>
            <a:r>
              <a:rPr lang="en-US" sz="3000" dirty="0" smtClean="0"/>
              <a:t> </a:t>
            </a:r>
            <a:br>
              <a:rPr lang="en-US" sz="3000" dirty="0" smtClean="0"/>
            </a:br>
            <a:r>
              <a:rPr lang="en-US" sz="3000" dirty="0" smtClean="0"/>
              <a:t>Social Finance</a:t>
            </a:r>
            <a:br>
              <a:rPr lang="en-US" sz="3000" dirty="0" smtClean="0"/>
            </a:br>
            <a:r>
              <a:rPr lang="en-US" sz="1500" i="1" dirty="0" smtClean="0"/>
              <a:t>It </a:t>
            </a:r>
            <a:r>
              <a:rPr lang="en-US" sz="1500" i="1" dirty="0"/>
              <a:t>doesn't get more trendy or by the people for the people than </a:t>
            </a:r>
            <a:br>
              <a:rPr lang="en-US" sz="1500" i="1" dirty="0"/>
            </a:br>
            <a:r>
              <a:rPr lang="en-US" sz="1500" i="1" dirty="0"/>
              <a:t>Waqf World Growth </a:t>
            </a:r>
            <a:r>
              <a:rPr lang="en-US" sz="1500" i="1" dirty="0" smtClean="0"/>
              <a:t>Foundation (WWGF)</a:t>
            </a:r>
            <a:r>
              <a:rPr lang="en-US" sz="3000" dirty="0"/>
              <a:t/>
            </a:r>
            <a:br>
              <a:rPr lang="en-US" sz="3000" dirty="0"/>
            </a:br>
            <a:endParaRPr lang="en-GB" sz="3000" dirty="0"/>
          </a:p>
        </p:txBody>
      </p:sp>
      <p:sp>
        <p:nvSpPr>
          <p:cNvPr id="3" name="TextBox 2"/>
          <p:cNvSpPr txBox="1"/>
          <p:nvPr/>
        </p:nvSpPr>
        <p:spPr>
          <a:xfrm>
            <a:off x="1499136" y="3113836"/>
            <a:ext cx="476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EEBB5E"/>
                </a:solidFill>
                <a:latin typeface="Franklin Gothic Book"/>
                <a:cs typeface="Franklin Gothic Book"/>
              </a:rPr>
              <a:t>AbdarRahman Chignell</a:t>
            </a:r>
            <a:endParaRPr lang="en-US" sz="1200" dirty="0">
              <a:solidFill>
                <a:srgbClr val="EEBB5E"/>
              </a:solidFill>
              <a:latin typeface="Franklin Gothic Book"/>
              <a:cs typeface="Franklin Gothic Book"/>
            </a:endParaRPr>
          </a:p>
          <a:p>
            <a:pPr algn="ctr"/>
            <a:r>
              <a:rPr lang="en-US" sz="1200" dirty="0" smtClean="0">
                <a:solidFill>
                  <a:srgbClr val="EEBB5E"/>
                </a:solidFill>
                <a:latin typeface="Franklin Gothic Book"/>
                <a:cs typeface="Franklin Gothic Book"/>
              </a:rPr>
              <a:t>Founder of WWGF</a:t>
            </a:r>
            <a:endParaRPr lang="en-US" sz="1200" dirty="0">
              <a:solidFill>
                <a:srgbClr val="EEBB5E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870690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z fl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332" y="1375576"/>
            <a:ext cx="3114368" cy="15571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New Zealand – Trade Not Riba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758" y="1232369"/>
            <a:ext cx="4255909" cy="3679195"/>
          </a:xfrm>
        </p:spPr>
        <p:txBody>
          <a:bodyPr>
            <a:noAutofit/>
          </a:bodyPr>
          <a:lstStyle/>
          <a:p>
            <a:r>
              <a:rPr lang="en-US" sz="1800" dirty="0"/>
              <a:t>Educate the ummah regarding the seriousness of engaging in </a:t>
            </a:r>
            <a:r>
              <a:rPr lang="en-US" sz="1800" dirty="0" smtClean="0"/>
              <a:t>riba</a:t>
            </a:r>
          </a:p>
          <a:p>
            <a:endParaRPr lang="en-US" sz="1800" dirty="0" smtClean="0"/>
          </a:p>
          <a:p>
            <a:r>
              <a:rPr lang="en-US" sz="1800" dirty="0" smtClean="0"/>
              <a:t>Tailored </a:t>
            </a:r>
            <a:r>
              <a:rPr lang="en-US" sz="1800" dirty="0"/>
              <a:t>training </a:t>
            </a:r>
            <a:r>
              <a:rPr lang="en-US" sz="1800" dirty="0" smtClean="0"/>
              <a:t>programs</a:t>
            </a:r>
          </a:p>
          <a:p>
            <a:endParaRPr lang="en-US" sz="1800" dirty="0"/>
          </a:p>
          <a:p>
            <a:r>
              <a:rPr lang="en-GB" sz="1800" dirty="0"/>
              <a:t>Topics include:</a:t>
            </a:r>
          </a:p>
          <a:p>
            <a:pPr lvl="1"/>
            <a:r>
              <a:rPr lang="en-GB" sz="1200" dirty="0"/>
              <a:t>Islamic social entrepreneurship</a:t>
            </a:r>
          </a:p>
          <a:p>
            <a:pPr lvl="1"/>
            <a:r>
              <a:rPr lang="en-GB" sz="1200" dirty="0"/>
              <a:t>Islamic and alternative finance</a:t>
            </a:r>
          </a:p>
          <a:p>
            <a:pPr lvl="1"/>
            <a:r>
              <a:rPr lang="en-GB" sz="1200" dirty="0"/>
              <a:t>Waqf (endowment) investment</a:t>
            </a:r>
          </a:p>
          <a:p>
            <a:pPr lvl="1"/>
            <a:r>
              <a:rPr lang="en-GB" sz="1200" dirty="0"/>
              <a:t>Micro-finance</a:t>
            </a:r>
          </a:p>
          <a:p>
            <a:pPr lvl="1"/>
            <a:r>
              <a:rPr lang="en-GB" sz="1200" dirty="0"/>
              <a:t>Non-profit investment</a:t>
            </a:r>
          </a:p>
          <a:p>
            <a:pPr lvl="1"/>
            <a:r>
              <a:rPr lang="en-GB" sz="1200" dirty="0"/>
              <a:t>Investment management strategies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EB7823-94F9-5B41-BA73-8E4141659F0B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4100" name="Picture 4" descr="http://tradenotriba.com/wp-content/uploads/2017/10/Smaller-Star-light-blue-1-300x193.jpg">
            <a:extLst>
              <a:ext uri="{FF2B5EF4-FFF2-40B4-BE49-F238E27FC236}">
                <a16:creationId xmlns:a16="http://schemas.microsoft.com/office/drawing/2014/main" id="{299DDD31-4A2E-4637-B1EA-67D873162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997" y="2961662"/>
            <a:ext cx="2658914" cy="171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493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Young participants of the Tarbiyah Project for Kids engaged in an activity. - SYAZWANI HJ ROSLI">
            <a:extLst>
              <a:ext uri="{FF2B5EF4-FFF2-40B4-BE49-F238E27FC236}">
                <a16:creationId xmlns:a16="http://schemas.microsoft.com/office/drawing/2014/main" id="{26E201EF-F80D-44E5-B042-5AC143D377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r="12004"/>
          <a:stretch/>
        </p:blipFill>
        <p:spPr bwMode="auto">
          <a:xfrm>
            <a:off x="3736257" y="2811224"/>
            <a:ext cx="2455333" cy="206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Brunei – Tarbiyah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059" y="1253690"/>
            <a:ext cx="5804370" cy="1775495"/>
          </a:xfrm>
        </p:spPr>
        <p:txBody>
          <a:bodyPr>
            <a:normAutofit fontScale="85000" lnSpcReduction="20000"/>
          </a:bodyPr>
          <a:lstStyle/>
          <a:p>
            <a:r>
              <a:rPr lang="en-GB" sz="1800" dirty="0" smtClean="0"/>
              <a:t>Islamic driven </a:t>
            </a:r>
            <a:r>
              <a:rPr lang="en-GB" sz="1800" dirty="0"/>
              <a:t>enrichment programme using </a:t>
            </a:r>
            <a:r>
              <a:rPr lang="en-GB" sz="1800" dirty="0" smtClean="0"/>
              <a:t>a ‘play</a:t>
            </a:r>
            <a:r>
              <a:rPr lang="en-GB" sz="1800" dirty="0"/>
              <a:t>-and-pray’ </a:t>
            </a:r>
            <a:r>
              <a:rPr lang="en-GB" sz="1800" dirty="0" smtClean="0"/>
              <a:t>game approach</a:t>
            </a:r>
          </a:p>
          <a:p>
            <a:endParaRPr lang="en-GB" sz="1400" dirty="0"/>
          </a:p>
          <a:p>
            <a:r>
              <a:rPr lang="en-GB" sz="1800" dirty="0"/>
              <a:t>Based on Al-Quran and </a:t>
            </a:r>
            <a:r>
              <a:rPr lang="en-GB" sz="1800" dirty="0" smtClean="0"/>
              <a:t>Hadiths</a:t>
            </a:r>
          </a:p>
          <a:p>
            <a:endParaRPr lang="en-GB" sz="1400" dirty="0"/>
          </a:p>
          <a:p>
            <a:r>
              <a:rPr lang="en-GB" sz="1800" dirty="0"/>
              <a:t>Principals of </a:t>
            </a:r>
            <a:r>
              <a:rPr lang="en-GB" sz="1800" dirty="0" smtClean="0"/>
              <a:t>Tawhid </a:t>
            </a:r>
            <a:r>
              <a:rPr lang="en-GB" sz="1800" dirty="0"/>
              <a:t>and model Islamic </a:t>
            </a:r>
            <a:r>
              <a:rPr lang="en-GB" sz="1800" dirty="0" smtClean="0"/>
              <a:t>behaviour</a:t>
            </a:r>
          </a:p>
          <a:p>
            <a:endParaRPr lang="en-GB" sz="1500" dirty="0"/>
          </a:p>
          <a:p>
            <a:r>
              <a:rPr lang="en-GB" sz="1800" dirty="0"/>
              <a:t>Classes for young Muslim entrepreneurs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EB7823-94F9-5B41-BA73-8E4141659F0B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5" name="Picture 4" descr="brunei fla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92" y="3235547"/>
            <a:ext cx="3275288" cy="1637644"/>
          </a:xfrm>
          <a:prstGeom prst="rect">
            <a:avLst/>
          </a:prstGeom>
        </p:spPr>
      </p:pic>
      <p:pic>
        <p:nvPicPr>
          <p:cNvPr id="6" name="Picture 5" descr="WhatsApp Image 2017-10-17 at 2.40.47 PM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404" y="1253690"/>
            <a:ext cx="2700514" cy="360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321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110" y="1157110"/>
            <a:ext cx="7962575" cy="3763862"/>
          </a:xfrm>
        </p:spPr>
        <p:txBody>
          <a:bodyPr>
            <a:noAutofit/>
          </a:bodyPr>
          <a:lstStyle/>
          <a:p>
            <a:pPr marL="344488"/>
            <a:r>
              <a:rPr lang="en-GB" sz="1600" dirty="0"/>
              <a:t>7 years of success in educating students to become Muslims of excellent character</a:t>
            </a:r>
          </a:p>
          <a:p>
            <a:pPr marL="344488"/>
            <a:r>
              <a:rPr lang="en-GB" sz="1600" dirty="0"/>
              <a:t>The Khalifa method: traditional knowledge and practices of Islamic educational methods combined </a:t>
            </a:r>
            <a:r>
              <a:rPr lang="en-GB" sz="1600" dirty="0" smtClean="0"/>
              <a:t>with Modern </a:t>
            </a:r>
            <a:r>
              <a:rPr lang="en-GB" sz="1600" dirty="0"/>
              <a:t>Islamic </a:t>
            </a:r>
            <a:r>
              <a:rPr lang="en-GB" sz="1600" dirty="0" smtClean="0"/>
              <a:t>Psychology</a:t>
            </a:r>
            <a:endParaRPr lang="en-GB" sz="1600" dirty="0"/>
          </a:p>
          <a:p>
            <a:pPr marL="344488"/>
            <a:endParaRPr lang="en-GB" sz="1600" dirty="0" smtClean="0"/>
          </a:p>
          <a:p>
            <a:pPr marL="344488"/>
            <a:endParaRPr lang="en-GB" sz="1600" dirty="0"/>
          </a:p>
          <a:p>
            <a:pPr marL="344488"/>
            <a:endParaRPr lang="en-GB" sz="1600" dirty="0" smtClean="0"/>
          </a:p>
          <a:p>
            <a:pPr marL="344488"/>
            <a:endParaRPr lang="en-GB" sz="1600" dirty="0" smtClean="0"/>
          </a:p>
          <a:p>
            <a:pPr marL="344488"/>
            <a:endParaRPr lang="en-GB" sz="1600" dirty="0"/>
          </a:p>
          <a:p>
            <a:pPr marL="344488"/>
            <a:endParaRPr lang="en-GB" sz="1600" dirty="0" smtClean="0"/>
          </a:p>
          <a:p>
            <a:pPr marL="1588" indent="0">
              <a:buNone/>
            </a:pPr>
            <a:endParaRPr lang="en-GB" sz="1600" dirty="0"/>
          </a:p>
          <a:p>
            <a:r>
              <a:rPr lang="en-GB" sz="1600" dirty="0"/>
              <a:t>Established primary school; </a:t>
            </a:r>
            <a:r>
              <a:rPr lang="en-GB" sz="1600" dirty="0" smtClean="0"/>
              <a:t>adding a secondary </a:t>
            </a:r>
            <a:r>
              <a:rPr lang="en-GB" sz="1600" dirty="0"/>
              <a:t>school</a:t>
            </a:r>
          </a:p>
          <a:p>
            <a:r>
              <a:rPr lang="en-GB" sz="1600" dirty="0"/>
              <a:t>Training facility for teachers to apply the </a:t>
            </a:r>
            <a:r>
              <a:rPr lang="en-GB" sz="1600" dirty="0" smtClean="0"/>
              <a:t>methodology</a:t>
            </a:r>
            <a:endParaRPr lang="en-GB" sz="1600" dirty="0"/>
          </a:p>
          <a:p>
            <a:endParaRPr lang="en-GB" sz="1600" dirty="0"/>
          </a:p>
        </p:txBody>
      </p:sp>
      <p:pic>
        <p:nvPicPr>
          <p:cNvPr id="8" name="Picture 7" descr="khalifah-button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505" y="2142546"/>
            <a:ext cx="1774789" cy="17803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Malaysia – Khalifah Institute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EB7823-94F9-5B41-BA73-8E4141659F0B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2050" name="Picture 2" descr="alt">
            <a:extLst>
              <a:ext uri="{FF2B5EF4-FFF2-40B4-BE49-F238E27FC236}">
                <a16:creationId xmlns:a16="http://schemas.microsoft.com/office/drawing/2014/main" id="{9C02177D-0B04-4E57-8440-C80BDE865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727" y="2095236"/>
            <a:ext cx="1734914" cy="175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m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402" y="2133139"/>
            <a:ext cx="1789760" cy="178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02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300" dirty="0" smtClean="0"/>
              <a:t>Bahrain </a:t>
            </a:r>
            <a:r>
              <a:rPr lang="en-GB" sz="3300" dirty="0"/>
              <a:t>– </a:t>
            </a:r>
            <a:r>
              <a:rPr lang="en-GB" sz="3300" dirty="0" smtClean="0"/>
              <a:t>Something Big Coming Soon!</a:t>
            </a:r>
            <a:endParaRPr lang="en-US" sz="3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EB7823-94F9-5B41-BA73-8E4141659F0B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5" name="Picture 4" descr="can't cal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481" y="1110081"/>
            <a:ext cx="3270411" cy="3815480"/>
          </a:xfrm>
          <a:prstGeom prst="rect">
            <a:avLst/>
          </a:prstGeom>
        </p:spPr>
      </p:pic>
      <p:pic>
        <p:nvPicPr>
          <p:cNvPr id="6" name="Picture 5" descr="bahr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217" y="56214"/>
            <a:ext cx="1288934" cy="77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04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S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99"/>
          <a:stretch/>
        </p:blipFill>
        <p:spPr>
          <a:xfrm>
            <a:off x="5126550" y="2452157"/>
            <a:ext cx="2493455" cy="1328502"/>
          </a:xfrm>
          <a:prstGeom prst="rect">
            <a:avLst/>
          </a:prstGeom>
        </p:spPr>
      </p:pic>
      <p:pic>
        <p:nvPicPr>
          <p:cNvPr id="9" name="Picture 8" descr="social-enterpris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7"/>
          <a:stretch/>
        </p:blipFill>
        <p:spPr>
          <a:xfrm>
            <a:off x="7277547" y="1172748"/>
            <a:ext cx="1555342" cy="21578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Kyrgyzstan/Somaliland </a:t>
            </a:r>
            <a:r>
              <a:rPr lang="en-GB" dirty="0" smtClean="0"/>
              <a:t>– Social Enterprise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759" y="1571033"/>
            <a:ext cx="4105390" cy="2794001"/>
          </a:xfrm>
        </p:spPr>
        <p:txBody>
          <a:bodyPr>
            <a:noAutofit/>
          </a:bodyPr>
          <a:lstStyle/>
          <a:p>
            <a:r>
              <a:rPr lang="en-US" sz="1800" dirty="0" smtClean="0"/>
              <a:t>Opportunity to develop communities at a grassroots level</a:t>
            </a:r>
          </a:p>
          <a:p>
            <a:endParaRPr lang="en-US" sz="1800" dirty="0" smtClean="0"/>
          </a:p>
          <a:p>
            <a:r>
              <a:rPr lang="en-US" sz="1800" dirty="0" smtClean="0"/>
              <a:t>Empower Muslim women through training &amp; skill development</a:t>
            </a:r>
          </a:p>
          <a:p>
            <a:endParaRPr lang="en-US" sz="1800" dirty="0"/>
          </a:p>
          <a:p>
            <a:r>
              <a:rPr lang="en-GB" sz="1800" dirty="0" smtClean="0"/>
              <a:t>Support the development of Islamic social enterprises</a:t>
            </a:r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EB7823-94F9-5B41-BA73-8E4141659F0B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7" name="Picture 6" descr="ky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523" y="3380441"/>
            <a:ext cx="2614587" cy="1568752"/>
          </a:xfrm>
          <a:prstGeom prst="rect">
            <a:avLst/>
          </a:prstGeom>
        </p:spPr>
      </p:pic>
      <p:pic>
        <p:nvPicPr>
          <p:cNvPr id="8" name="Picture 7" descr="so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186" y="1172748"/>
            <a:ext cx="2577631" cy="128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40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Germany – Islamic Manuscript Association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933" y="1171999"/>
            <a:ext cx="7877765" cy="2064141"/>
          </a:xfrm>
        </p:spPr>
        <p:txBody>
          <a:bodyPr>
            <a:normAutofit/>
          </a:bodyPr>
          <a:lstStyle/>
          <a:p>
            <a:r>
              <a:rPr lang="en-GB" sz="1600" dirty="0"/>
              <a:t>Millions of manuscripts around the world, surviving centuries of political, social and economic change, need to be saved, catalogued, and made accessible for research and </a:t>
            </a:r>
            <a:r>
              <a:rPr lang="en-GB" sz="1600" dirty="0" smtClean="0"/>
              <a:t>education</a:t>
            </a:r>
          </a:p>
          <a:p>
            <a:endParaRPr lang="en-GB" sz="1200" dirty="0"/>
          </a:p>
          <a:p>
            <a:r>
              <a:rPr lang="en-GB" sz="1600" dirty="0"/>
              <a:t>Resources and materials for proper preservation and </a:t>
            </a:r>
            <a:r>
              <a:rPr lang="en-GB" sz="1600" dirty="0" smtClean="0"/>
              <a:t>documentation</a:t>
            </a:r>
          </a:p>
          <a:p>
            <a:endParaRPr lang="en-GB" sz="1200" dirty="0"/>
          </a:p>
          <a:p>
            <a:r>
              <a:rPr lang="en-GB" sz="1600" dirty="0"/>
              <a:t>Free online manuscript catalogue hosting service in Arabic and </a:t>
            </a:r>
            <a:r>
              <a:rPr lang="en-GB" sz="1600" dirty="0" smtClean="0"/>
              <a:t>English</a:t>
            </a:r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EB7823-94F9-5B41-BA73-8E4141659F0B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7" name="Picture 6" descr="m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114" y="3450305"/>
            <a:ext cx="4119588" cy="1367189"/>
          </a:xfrm>
          <a:prstGeom prst="rect">
            <a:avLst/>
          </a:prstGeom>
        </p:spPr>
      </p:pic>
      <p:pic>
        <p:nvPicPr>
          <p:cNvPr id="8" name="Picture 7" descr="tima_start_page_image_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" r="3926"/>
          <a:stretch/>
        </p:blipFill>
        <p:spPr>
          <a:xfrm>
            <a:off x="912523" y="3303595"/>
            <a:ext cx="3113852" cy="1673822"/>
          </a:xfrm>
          <a:prstGeom prst="rect">
            <a:avLst/>
          </a:prstGeom>
        </p:spPr>
      </p:pic>
      <p:pic>
        <p:nvPicPr>
          <p:cNvPr id="9" name="Picture 8" descr="german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530" y="92632"/>
            <a:ext cx="1143533" cy="68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48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71108_104124[1]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13"/>
          <a:stretch/>
        </p:blipFill>
        <p:spPr>
          <a:xfrm>
            <a:off x="5848893" y="3010878"/>
            <a:ext cx="3295108" cy="21546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Senegal – Quran School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975" y="1120652"/>
            <a:ext cx="4438543" cy="3798241"/>
          </a:xfrm>
        </p:spPr>
        <p:txBody>
          <a:bodyPr>
            <a:noAutofit/>
          </a:bodyPr>
          <a:lstStyle/>
          <a:p>
            <a:r>
              <a:rPr lang="en-GB" sz="1800" dirty="0"/>
              <a:t>Current lack of infrastructure and education for young </a:t>
            </a:r>
            <a:r>
              <a:rPr lang="en-GB" sz="1800" dirty="0" smtClean="0"/>
              <a:t>Muslims</a:t>
            </a:r>
          </a:p>
          <a:p>
            <a:endParaRPr lang="en-GB" sz="1200" dirty="0" smtClean="0"/>
          </a:p>
          <a:p>
            <a:r>
              <a:rPr lang="en-GB" sz="1800" dirty="0" smtClean="0"/>
              <a:t>80 students currently being taught in a poor area</a:t>
            </a:r>
          </a:p>
          <a:p>
            <a:endParaRPr lang="en-GB" sz="1200" dirty="0"/>
          </a:p>
          <a:p>
            <a:r>
              <a:rPr lang="en-GB" sz="1800" dirty="0" smtClean="0"/>
              <a:t>Increase enrolment </a:t>
            </a:r>
            <a:r>
              <a:rPr lang="en-GB" sz="1800" dirty="0"/>
              <a:t>and diversification of education </a:t>
            </a:r>
            <a:r>
              <a:rPr lang="en-GB" sz="1800" dirty="0" smtClean="0"/>
              <a:t>program</a:t>
            </a:r>
          </a:p>
          <a:p>
            <a:pPr marL="0" indent="0">
              <a:buNone/>
            </a:pPr>
            <a:endParaRPr lang="en-GB" sz="1200" dirty="0"/>
          </a:p>
          <a:p>
            <a:r>
              <a:rPr lang="en-GB" sz="1800" dirty="0"/>
              <a:t>Egg production and installation of solar </a:t>
            </a:r>
            <a:r>
              <a:rPr lang="en-GB" sz="1800" dirty="0" smtClean="0"/>
              <a:t>panels</a:t>
            </a:r>
          </a:p>
          <a:p>
            <a:endParaRPr lang="en-GB" sz="1200" dirty="0"/>
          </a:p>
          <a:p>
            <a:r>
              <a:rPr lang="en-GB" sz="1800" dirty="0" smtClean="0"/>
              <a:t>Aquaponic farming</a:t>
            </a:r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EB7823-94F9-5B41-BA73-8E4141659F0B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B21843-359E-4347-97EF-76A5C0EC5A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03" t="22801" r="26013" b="12513"/>
          <a:stretch/>
        </p:blipFill>
        <p:spPr>
          <a:xfrm rot="10800000">
            <a:off x="5848890" y="912515"/>
            <a:ext cx="3295103" cy="2370669"/>
          </a:xfrm>
          <a:prstGeom prst="rect">
            <a:avLst/>
          </a:prstGeom>
        </p:spPr>
      </p:pic>
      <p:pic>
        <p:nvPicPr>
          <p:cNvPr id="9" name="Picture 8" descr="seneg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689" y="2135473"/>
            <a:ext cx="1672167" cy="167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860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300" dirty="0" smtClean="0"/>
              <a:t>Ghana </a:t>
            </a:r>
            <a:r>
              <a:rPr lang="en-GB" sz="3300" dirty="0"/>
              <a:t>– </a:t>
            </a:r>
            <a:r>
              <a:rPr lang="en-GB" sz="3300" dirty="0" smtClean="0"/>
              <a:t>Something Big Coming Soon!</a:t>
            </a:r>
            <a:endParaRPr lang="en-US" sz="3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EB7823-94F9-5B41-BA73-8E4141659F0B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5" name="Picture 4" descr="can't cal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481" y="1110081"/>
            <a:ext cx="3270411" cy="3815480"/>
          </a:xfrm>
          <a:prstGeom prst="rect">
            <a:avLst/>
          </a:prstGeom>
        </p:spPr>
      </p:pic>
      <p:pic>
        <p:nvPicPr>
          <p:cNvPr id="3" name="Picture 2" descr="ghan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202" y="75260"/>
            <a:ext cx="1128538" cy="75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09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auritania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9"/>
          <a:stretch/>
        </p:blipFill>
        <p:spPr>
          <a:xfrm>
            <a:off x="6335697" y="1641371"/>
            <a:ext cx="2469644" cy="1983731"/>
          </a:xfrm>
          <a:prstGeom prst="rect">
            <a:avLst/>
          </a:prstGeom>
        </p:spPr>
      </p:pic>
      <p:pic>
        <p:nvPicPr>
          <p:cNvPr id="6" name="Picture 5" descr="maur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237" y="3097533"/>
            <a:ext cx="2760104" cy="18328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Mauritania</a:t>
            </a:r>
            <a:r>
              <a:rPr lang="en-GB" dirty="0" smtClean="0"/>
              <a:t>– Schools &amp; Wells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632" y="1100823"/>
            <a:ext cx="4807185" cy="3648824"/>
          </a:xfrm>
        </p:spPr>
        <p:txBody>
          <a:bodyPr>
            <a:noAutofit/>
          </a:bodyPr>
          <a:lstStyle/>
          <a:p>
            <a:r>
              <a:rPr lang="en-US" sz="1800" dirty="0" smtClean="0"/>
              <a:t>Establish Islamic schools that preserve knowledge while respecting the local culture and teaching methodologies</a:t>
            </a:r>
          </a:p>
          <a:p>
            <a:endParaRPr lang="en-US" sz="1800" dirty="0" smtClean="0"/>
          </a:p>
          <a:p>
            <a:r>
              <a:rPr lang="en-US" sz="1800" dirty="0" smtClean="0"/>
              <a:t>Build wells to support the community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 err="1"/>
              <a:t>Shaykh</a:t>
            </a:r>
            <a:r>
              <a:rPr lang="en-US" sz="1800" dirty="0"/>
              <a:t> </a:t>
            </a:r>
            <a:r>
              <a:rPr lang="en-US" sz="1800" dirty="0" err="1"/>
              <a:t>Salek</a:t>
            </a:r>
            <a:r>
              <a:rPr lang="en-US" sz="1800" dirty="0"/>
              <a:t> from Mauritania, West Africa, a country known for producing some of the Muslim world’s most knowledgeable scholars. He studied for over 17 years, from numerous accomplished scholars including </a:t>
            </a:r>
            <a:r>
              <a:rPr lang="en-US" sz="1800" dirty="0" err="1"/>
              <a:t>Murabit</a:t>
            </a:r>
            <a:r>
              <a:rPr lang="en-US" sz="1800" dirty="0"/>
              <a:t> al-Hajj, one of the greatest scholars of our age.</a:t>
            </a:r>
          </a:p>
          <a:p>
            <a:endParaRPr 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EB7823-94F9-5B41-BA73-8E4141659F0B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5" name="Picture 4" descr="maur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667" y="79965"/>
            <a:ext cx="1118710" cy="745807"/>
          </a:xfrm>
          <a:prstGeom prst="rect">
            <a:avLst/>
          </a:prstGeom>
        </p:spPr>
      </p:pic>
      <p:pic>
        <p:nvPicPr>
          <p:cNvPr id="12" name="Picture 11" descr="sheikh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6" r="9756"/>
          <a:stretch/>
        </p:blipFill>
        <p:spPr>
          <a:xfrm>
            <a:off x="5258749" y="1100823"/>
            <a:ext cx="1740370" cy="240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03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a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133" y="3179705"/>
            <a:ext cx="2861930" cy="1760087"/>
          </a:xfrm>
          <a:prstGeom prst="rect">
            <a:avLst/>
          </a:prstGeom>
        </p:spPr>
      </p:pic>
      <p:pic>
        <p:nvPicPr>
          <p:cNvPr id="11" name="Picture 10" descr="puzzle-piec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518" y="2304546"/>
            <a:ext cx="2630797" cy="17384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Spain </a:t>
            </a:r>
            <a:r>
              <a:rPr lang="en-GB" dirty="0"/>
              <a:t>– </a:t>
            </a:r>
            <a:r>
              <a:rPr lang="en-GB" dirty="0" smtClean="0"/>
              <a:t>Grand Mosque Granada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975" y="1120653"/>
            <a:ext cx="4438543" cy="2059052"/>
          </a:xfrm>
        </p:spPr>
        <p:txBody>
          <a:bodyPr>
            <a:noAutofit/>
          </a:bodyPr>
          <a:lstStyle/>
          <a:p>
            <a:r>
              <a:rPr lang="en-GB" sz="1800" dirty="0" smtClean="0"/>
              <a:t>Cash </a:t>
            </a:r>
            <a:r>
              <a:rPr lang="en-GB" sz="1800" dirty="0"/>
              <a:t>W</a:t>
            </a:r>
            <a:r>
              <a:rPr lang="en-GB" sz="1800" dirty="0" smtClean="0"/>
              <a:t>aqf to support to the Grand Mosque and it’s programs</a:t>
            </a:r>
          </a:p>
          <a:p>
            <a:endParaRPr lang="en-GB" sz="1200" dirty="0" smtClean="0"/>
          </a:p>
          <a:p>
            <a:r>
              <a:rPr lang="en-GB" sz="1800" dirty="0" smtClean="0"/>
              <a:t>Support for physical Awqaf development</a:t>
            </a:r>
          </a:p>
          <a:p>
            <a:endParaRPr lang="en-GB" sz="1800" dirty="0"/>
          </a:p>
          <a:p>
            <a:r>
              <a:rPr lang="en-GB" sz="1800" dirty="0" smtClean="0"/>
              <a:t>Management of Awqaf properties</a:t>
            </a:r>
          </a:p>
          <a:p>
            <a:endParaRPr lang="en-GB" sz="1800" dirty="0"/>
          </a:p>
          <a:p>
            <a:pPr marL="0" indent="0">
              <a:buNone/>
            </a:pPr>
            <a:endParaRPr lang="en-GB" sz="1800" dirty="0" smtClean="0"/>
          </a:p>
          <a:p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EB7823-94F9-5B41-BA73-8E4141659F0B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10" name="Picture 9" descr="g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222" y="1035990"/>
            <a:ext cx="2863760" cy="186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02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7640" y="4902109"/>
            <a:ext cx="520336" cy="225071"/>
          </a:xfrm>
        </p:spPr>
        <p:txBody>
          <a:bodyPr/>
          <a:lstStyle/>
          <a:p>
            <a:fld id="{72EB7823-94F9-5B41-BA73-8E4141659F0B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7" name="Picture 6" descr="bismilla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264" y="1654573"/>
            <a:ext cx="5023556" cy="103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62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855" y="3169562"/>
            <a:ext cx="2916296" cy="16667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UK – Educational Partnerships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53192"/>
            <a:ext cx="8229600" cy="194184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Support educational programs that allow local Ulema to upgrade their accreditation and integrate into their community</a:t>
            </a:r>
          </a:p>
          <a:p>
            <a:endParaRPr lang="en-US" sz="2000" dirty="0"/>
          </a:p>
          <a:p>
            <a:r>
              <a:rPr lang="en-US" sz="2000" dirty="0" smtClean="0"/>
              <a:t>Social empowerment and development to give people in struggling situations a better life for themselves and their families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EB7823-94F9-5B41-BA73-8E4141659F0B}" type="slidenum">
              <a:rPr lang="en-GB" smtClean="0"/>
              <a:pPr/>
              <a:t>20</a:t>
            </a:fld>
            <a:endParaRPr lang="en-GB" dirty="0"/>
          </a:p>
        </p:txBody>
      </p:sp>
      <p:pic>
        <p:nvPicPr>
          <p:cNvPr id="8" name="Picture 7" descr="accredit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142" y="3697111"/>
            <a:ext cx="1139195" cy="113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49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United States – </a:t>
            </a:r>
            <a:r>
              <a:rPr lang="en-GB" dirty="0" smtClean="0"/>
              <a:t>Tayba, </a:t>
            </a:r>
            <a:r>
              <a:rPr lang="en-GB" dirty="0" err="1" smtClean="0"/>
              <a:t>Bayyinah</a:t>
            </a:r>
            <a:r>
              <a:rPr lang="en-GB" dirty="0" smtClean="0"/>
              <a:t> &amp; Yaqeen!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417" y="1395088"/>
            <a:ext cx="5315185" cy="131148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000" dirty="0" smtClean="0"/>
              <a:t>Tayba Foundation </a:t>
            </a:r>
            <a:r>
              <a:rPr lang="en-US" sz="2000" dirty="0" smtClean="0"/>
              <a:t>–</a:t>
            </a:r>
            <a:r>
              <a:rPr lang="en-GB" sz="2000" dirty="0" smtClean="0"/>
              <a:t> the forgotten believers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 smtClean="0"/>
              <a:t>Bayinnah </a:t>
            </a:r>
            <a:r>
              <a:rPr lang="en-US" sz="2000" dirty="0" smtClean="0"/>
              <a:t>–</a:t>
            </a:r>
            <a:r>
              <a:rPr lang="en-GB" sz="2000" dirty="0" smtClean="0"/>
              <a:t> scholarship support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 smtClean="0"/>
              <a:t>Yaqeen </a:t>
            </a:r>
            <a:r>
              <a:rPr lang="en-US" sz="2000" dirty="0" smtClean="0"/>
              <a:t>–</a:t>
            </a:r>
            <a:r>
              <a:rPr lang="en-GB" sz="2000" dirty="0" smtClean="0"/>
              <a:t> Islamic research and education</a:t>
            </a: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EB7823-94F9-5B41-BA73-8E4141659F0B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6" name="Picture 5" descr="om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352" y="2050831"/>
            <a:ext cx="3240327" cy="1822684"/>
          </a:xfrm>
          <a:prstGeom prst="rect">
            <a:avLst/>
          </a:prstGeom>
        </p:spPr>
      </p:pic>
      <p:pic>
        <p:nvPicPr>
          <p:cNvPr id="8" name="Picture 7" descr="tayb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02"/>
          <a:stretch/>
        </p:blipFill>
        <p:spPr>
          <a:xfrm>
            <a:off x="277417" y="2906905"/>
            <a:ext cx="3086937" cy="1738019"/>
          </a:xfrm>
          <a:prstGeom prst="rect">
            <a:avLst/>
          </a:prstGeom>
        </p:spPr>
      </p:pic>
      <p:pic>
        <p:nvPicPr>
          <p:cNvPr id="7" name="Picture 6" descr="bayi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15"/>
          <a:stretch/>
        </p:blipFill>
        <p:spPr>
          <a:xfrm>
            <a:off x="3371671" y="2665252"/>
            <a:ext cx="2270681" cy="1462252"/>
          </a:xfrm>
          <a:prstGeom prst="rect">
            <a:avLst/>
          </a:prstGeom>
        </p:spPr>
      </p:pic>
      <p:pic>
        <p:nvPicPr>
          <p:cNvPr id="9" name="Picture 8" descr="logo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81" y="4489188"/>
            <a:ext cx="2427110" cy="472070"/>
          </a:xfrm>
          <a:prstGeom prst="rect">
            <a:avLst/>
          </a:prstGeom>
        </p:spPr>
      </p:pic>
      <p:pic>
        <p:nvPicPr>
          <p:cNvPr id="10" name="Picture 9" descr="logo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352" y="2050834"/>
            <a:ext cx="818443" cy="81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210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7640" y="4902109"/>
            <a:ext cx="520336" cy="225071"/>
          </a:xfrm>
        </p:spPr>
        <p:txBody>
          <a:bodyPr/>
          <a:lstStyle/>
          <a:p>
            <a:fld id="{72EB7823-94F9-5B41-BA73-8E4141659F0B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4" name="Picture 3" descr="world-ma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344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49780" y="2307261"/>
            <a:ext cx="166887" cy="157479"/>
          </a:xfrm>
          <a:prstGeom prst="ellipse">
            <a:avLst/>
          </a:prstGeom>
          <a:solidFill>
            <a:schemeClr val="tx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104077" y="2223817"/>
            <a:ext cx="166887" cy="166887"/>
          </a:xfrm>
          <a:prstGeom prst="ellipse">
            <a:avLst/>
          </a:prstGeom>
          <a:solidFill>
            <a:schemeClr val="tx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795514" y="2912440"/>
            <a:ext cx="166887" cy="166887"/>
          </a:xfrm>
          <a:prstGeom prst="ellipse">
            <a:avLst/>
          </a:prstGeom>
          <a:solidFill>
            <a:schemeClr val="tx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962401" y="2745553"/>
            <a:ext cx="166887" cy="166887"/>
          </a:xfrm>
          <a:prstGeom prst="ellipse">
            <a:avLst/>
          </a:prstGeom>
          <a:solidFill>
            <a:schemeClr val="tx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099764" y="2140374"/>
            <a:ext cx="166887" cy="166887"/>
          </a:xfrm>
          <a:prstGeom prst="ellipse">
            <a:avLst/>
          </a:prstGeom>
          <a:solidFill>
            <a:schemeClr val="tx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842949" y="3133797"/>
            <a:ext cx="166887" cy="166887"/>
          </a:xfrm>
          <a:prstGeom prst="ellipse">
            <a:avLst/>
          </a:prstGeom>
          <a:solidFill>
            <a:schemeClr val="tx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738534" y="2307261"/>
            <a:ext cx="166887" cy="166887"/>
          </a:xfrm>
          <a:prstGeom prst="ellipse">
            <a:avLst/>
          </a:prstGeom>
          <a:solidFill>
            <a:schemeClr val="tx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530638" y="4406995"/>
            <a:ext cx="166887" cy="166887"/>
          </a:xfrm>
          <a:prstGeom prst="ellipse">
            <a:avLst/>
          </a:prstGeom>
          <a:solidFill>
            <a:schemeClr val="tx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962401" y="1565957"/>
            <a:ext cx="166887" cy="166887"/>
          </a:xfrm>
          <a:prstGeom prst="ellipse">
            <a:avLst/>
          </a:prstGeom>
          <a:solidFill>
            <a:schemeClr val="tx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435876" y="1856365"/>
            <a:ext cx="166887" cy="166887"/>
          </a:xfrm>
          <a:prstGeom prst="ellipse">
            <a:avLst/>
          </a:prstGeom>
          <a:solidFill>
            <a:schemeClr val="tx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888381" y="2578666"/>
            <a:ext cx="166887" cy="166887"/>
          </a:xfrm>
          <a:prstGeom prst="ellipse">
            <a:avLst/>
          </a:prstGeom>
          <a:solidFill>
            <a:schemeClr val="tx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413118" y="2745553"/>
            <a:ext cx="166887" cy="166887"/>
          </a:xfrm>
          <a:prstGeom prst="ellipse">
            <a:avLst/>
          </a:prstGeom>
          <a:solidFill>
            <a:schemeClr val="tx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329674" y="3143204"/>
            <a:ext cx="166887" cy="166887"/>
          </a:xfrm>
          <a:prstGeom prst="ellipse">
            <a:avLst/>
          </a:prstGeom>
          <a:solidFill>
            <a:schemeClr val="tx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26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7640" y="4902109"/>
            <a:ext cx="520336" cy="225071"/>
          </a:xfrm>
        </p:spPr>
        <p:txBody>
          <a:bodyPr/>
          <a:lstStyle/>
          <a:p>
            <a:fld id="{72EB7823-94F9-5B41-BA73-8E4141659F0B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1194741" y="3222758"/>
            <a:ext cx="667925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latin typeface="Franklin Gothic Book"/>
                <a:cs typeface="Franklin Gothic Book"/>
              </a:rPr>
              <a:t>"Perpetual - Irrevocable - Inalienable and Reviving the Sunnah"</a:t>
            </a:r>
          </a:p>
          <a:p>
            <a:pPr algn="ctr"/>
            <a:endParaRPr lang="en-US" sz="1500" b="1" dirty="0">
              <a:latin typeface="Franklin Gothic Book"/>
              <a:cs typeface="Franklin Gothic Book"/>
            </a:endParaRPr>
          </a:p>
          <a:p>
            <a:pPr algn="ctr"/>
            <a:endParaRPr lang="en-US" sz="1500" b="1" dirty="0">
              <a:latin typeface="Franklin Gothic Book"/>
              <a:cs typeface="Franklin Gothic Book"/>
            </a:endParaRPr>
          </a:p>
        </p:txBody>
      </p:sp>
      <p:pic>
        <p:nvPicPr>
          <p:cNvPr id="5" name="Picture 4" descr="WWGF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968" y="837258"/>
            <a:ext cx="2720856" cy="227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05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Why WWGF?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110076"/>
            <a:ext cx="4397022" cy="373563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000" dirty="0" smtClean="0"/>
          </a:p>
          <a:p>
            <a:r>
              <a:rPr lang="en-GB" sz="2000" dirty="0" smtClean="0"/>
              <a:t>Complaints</a:t>
            </a:r>
          </a:p>
          <a:p>
            <a:endParaRPr lang="en-GB" sz="2000" dirty="0"/>
          </a:p>
          <a:p>
            <a:r>
              <a:rPr lang="en-GB" sz="2000" dirty="0" smtClean="0"/>
              <a:t>Opportunity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 smtClean="0"/>
              <a:t>Disrupting positively</a:t>
            </a:r>
          </a:p>
          <a:p>
            <a:endParaRPr lang="en-GB" sz="2000" dirty="0"/>
          </a:p>
          <a:p>
            <a:r>
              <a:rPr lang="en-GB" sz="2000" dirty="0" smtClean="0"/>
              <a:t>Why the need for WWGF?</a:t>
            </a: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EB7823-94F9-5B41-BA73-8E4141659F0B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9" name="Picture 8" descr="WWGF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148" y="1608667"/>
            <a:ext cx="2720856" cy="227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093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What is our Mission?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476949"/>
            <a:ext cx="3804355" cy="284103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000" dirty="0" smtClean="0"/>
          </a:p>
          <a:p>
            <a:r>
              <a:rPr lang="en-GB" sz="2000" dirty="0"/>
              <a:t>Preeminent Source</a:t>
            </a:r>
          </a:p>
          <a:p>
            <a:endParaRPr lang="en-GB" sz="1500" dirty="0"/>
          </a:p>
          <a:p>
            <a:r>
              <a:rPr lang="en-GB" sz="2000" dirty="0"/>
              <a:t>Objectives</a:t>
            </a:r>
          </a:p>
          <a:p>
            <a:pPr lvl="1">
              <a:buFont typeface="+mj-lt"/>
              <a:buAutoNum type="arabicPeriod"/>
            </a:pPr>
            <a:r>
              <a:rPr lang="en-GB" sz="1600" dirty="0"/>
              <a:t>Champion</a:t>
            </a:r>
          </a:p>
          <a:p>
            <a:pPr lvl="1">
              <a:buFont typeface="+mj-lt"/>
              <a:buAutoNum type="arabicPeriod"/>
            </a:pPr>
            <a:r>
              <a:rPr lang="en-GB" sz="1600" dirty="0"/>
              <a:t>Re-introduce</a:t>
            </a:r>
          </a:p>
          <a:p>
            <a:pPr lvl="1">
              <a:buFont typeface="+mj-lt"/>
              <a:buAutoNum type="arabicPeriod"/>
            </a:pPr>
            <a:r>
              <a:rPr lang="en-GB" sz="1600" dirty="0"/>
              <a:t>Freely</a:t>
            </a:r>
            <a:endParaRPr lang="en-GB" sz="1100" dirty="0"/>
          </a:p>
          <a:p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EB7823-94F9-5B41-BA73-8E4141659F0B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7" name="Picture 6" descr="1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1"/>
          <a:stretch/>
        </p:blipFill>
        <p:spPr>
          <a:xfrm>
            <a:off x="4487334" y="1767852"/>
            <a:ext cx="3471334" cy="222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58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Backbone of WWGF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063037"/>
            <a:ext cx="3804355" cy="375355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GB" sz="2000" dirty="0" smtClean="0"/>
          </a:p>
          <a:p>
            <a:r>
              <a:rPr lang="en-GB" sz="2000" dirty="0" smtClean="0"/>
              <a:t>Cash Waqf </a:t>
            </a:r>
          </a:p>
          <a:p>
            <a:endParaRPr lang="en-GB" sz="2000" dirty="0" smtClean="0"/>
          </a:p>
          <a:p>
            <a:r>
              <a:rPr lang="en-GB" sz="2000" dirty="0" smtClean="0"/>
              <a:t>Fintech</a:t>
            </a:r>
          </a:p>
          <a:p>
            <a:endParaRPr lang="en-GB" sz="2000" dirty="0" smtClean="0"/>
          </a:p>
          <a:p>
            <a:r>
              <a:rPr lang="en-GB" sz="2000" dirty="0" smtClean="0"/>
              <a:t>Professionalism</a:t>
            </a:r>
          </a:p>
          <a:p>
            <a:endParaRPr lang="en-GB" sz="2000" dirty="0" smtClean="0"/>
          </a:p>
          <a:p>
            <a:r>
              <a:rPr lang="en-GB" sz="2000" dirty="0" smtClean="0"/>
              <a:t>Deen</a:t>
            </a:r>
          </a:p>
          <a:p>
            <a:endParaRPr lang="en-GB" sz="2000" dirty="0" smtClean="0"/>
          </a:p>
          <a:p>
            <a:r>
              <a:rPr lang="en-GB" sz="2000" dirty="0" smtClean="0"/>
              <a:t>Where the cash comes from?</a:t>
            </a:r>
          </a:p>
          <a:p>
            <a:endParaRPr lang="en-GB" sz="2000" dirty="0" smtClean="0"/>
          </a:p>
          <a:p>
            <a:r>
              <a:rPr lang="en-GB" sz="2000" dirty="0" smtClean="0"/>
              <a:t>Consultancy</a:t>
            </a:r>
          </a:p>
          <a:p>
            <a:endParaRPr lang="en-GB" sz="1500" dirty="0"/>
          </a:p>
          <a:p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EB7823-94F9-5B41-BA73-8E4141659F0B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5" name="Picture 4" descr="Pla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1"/>
          <a:stretch/>
        </p:blipFill>
        <p:spPr>
          <a:xfrm>
            <a:off x="4995337" y="1702738"/>
            <a:ext cx="3096279" cy="228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94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Key Models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EB7823-94F9-5B41-BA73-8E4141659F0B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018610" y="1032300"/>
            <a:ext cx="1092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Franklin Gothic Book"/>
                <a:cs typeface="Franklin Gothic Book"/>
              </a:rPr>
              <a:t>Sustainability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18610" y="2985309"/>
            <a:ext cx="1079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Franklin Gothic Book"/>
                <a:cs typeface="Franklin Gothic Book"/>
              </a:rPr>
              <a:t>Major Causes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06485" y="3079379"/>
            <a:ext cx="1178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Franklin Gothic Book"/>
                <a:cs typeface="Franklin Gothic Book"/>
              </a:rPr>
              <a:t>Charity Causes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90496" y="1113640"/>
            <a:ext cx="1119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Franklin Gothic Book"/>
                <a:cs typeface="Franklin Gothic Book"/>
              </a:rPr>
              <a:t>Islamic Social Enterprise</a:t>
            </a:r>
          </a:p>
        </p:txBody>
      </p:sp>
      <p:pic>
        <p:nvPicPr>
          <p:cNvPr id="20" name="Picture 19" descr="Major Causes Cash Waqf n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71" y="2898375"/>
            <a:ext cx="2617853" cy="2135482"/>
          </a:xfrm>
          <a:prstGeom prst="rect">
            <a:avLst/>
          </a:prstGeom>
        </p:spPr>
      </p:pic>
      <p:pic>
        <p:nvPicPr>
          <p:cNvPr id="21" name="Picture 20" descr="Dgm F n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07" y="1088301"/>
            <a:ext cx="2698173" cy="1686885"/>
          </a:xfrm>
          <a:prstGeom prst="rect">
            <a:avLst/>
          </a:prstGeom>
        </p:spPr>
      </p:pic>
      <p:pic>
        <p:nvPicPr>
          <p:cNvPr id="22" name="Picture 21" descr="Dgm 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861" y="2976116"/>
            <a:ext cx="3327382" cy="1935449"/>
          </a:xfrm>
          <a:prstGeom prst="rect">
            <a:avLst/>
          </a:prstGeom>
        </p:spPr>
      </p:pic>
      <p:pic>
        <p:nvPicPr>
          <p:cNvPr id="23" name="Picture 22" descr="Dgm H ne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889" y="1088301"/>
            <a:ext cx="3159607" cy="18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824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WWGF Having an Impact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2080"/>
            <a:ext cx="4453467" cy="3899485"/>
          </a:xfrm>
        </p:spPr>
        <p:txBody>
          <a:bodyPr>
            <a:normAutofit/>
          </a:bodyPr>
          <a:lstStyle/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World Tour</a:t>
            </a:r>
          </a:p>
          <a:p>
            <a:endParaRPr lang="en-US" sz="2000" dirty="0" smtClean="0"/>
          </a:p>
          <a:p>
            <a:r>
              <a:rPr lang="en-US" sz="2000" dirty="0" smtClean="0"/>
              <a:t>Build better conditions</a:t>
            </a:r>
          </a:p>
          <a:p>
            <a:endParaRPr lang="en-US" sz="2000" dirty="0" smtClean="0"/>
          </a:p>
          <a:p>
            <a:r>
              <a:rPr lang="en-US" sz="2000" dirty="0" smtClean="0"/>
              <a:t>How is WWGF making a difference? 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EB7823-94F9-5B41-BA73-8E4141659F0B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6" name="Picture 5" descr="circle of han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493" y="1674518"/>
            <a:ext cx="2952089" cy="213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14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EB7823-94F9-5B41-BA73-8E4141659F0B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182524" y="1853259"/>
            <a:ext cx="49388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Franklin Gothic Book"/>
                <a:cs typeface="Franklin Gothic Book"/>
              </a:rPr>
              <a:t>Charity Causes World Tour</a:t>
            </a:r>
            <a:endParaRPr lang="en-US" sz="3200" b="1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306886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jap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85" y="1298227"/>
            <a:ext cx="3203573" cy="2333037"/>
          </a:xfrm>
          <a:prstGeom prst="rect">
            <a:avLst/>
          </a:prstGeom>
        </p:spPr>
      </p:pic>
      <p:pic>
        <p:nvPicPr>
          <p:cNvPr id="5" name="Picture 4" descr="japan.jpg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76" y="1373483"/>
            <a:ext cx="3000963" cy="30009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Japan </a:t>
            </a:r>
            <a:r>
              <a:rPr lang="en-GB" b="0" dirty="0"/>
              <a:t>– YUAI International Islamic School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416" y="1476965"/>
            <a:ext cx="3804362" cy="2746962"/>
          </a:xfrm>
        </p:spPr>
        <p:txBody>
          <a:bodyPr>
            <a:normAutofit/>
          </a:bodyPr>
          <a:lstStyle/>
          <a:p>
            <a:r>
              <a:rPr lang="en-GB" sz="1800" dirty="0" smtClean="0"/>
              <a:t>Address </a:t>
            </a:r>
            <a:r>
              <a:rPr lang="en-GB" sz="1800" dirty="0"/>
              <a:t>future educational needs for Muslim </a:t>
            </a:r>
            <a:r>
              <a:rPr lang="en-GB" sz="1800" dirty="0" smtClean="0"/>
              <a:t>minorities in Japan</a:t>
            </a:r>
          </a:p>
          <a:p>
            <a:endParaRPr lang="en-GB" sz="1800" dirty="0"/>
          </a:p>
          <a:p>
            <a:r>
              <a:rPr lang="en-GB" sz="1800" dirty="0"/>
              <a:t>Salary for </a:t>
            </a:r>
            <a:r>
              <a:rPr lang="en-GB" sz="1800" dirty="0" smtClean="0"/>
              <a:t>Quran teachers</a:t>
            </a:r>
          </a:p>
          <a:p>
            <a:endParaRPr lang="en-GB" sz="1800" dirty="0" smtClean="0"/>
          </a:p>
          <a:p>
            <a:r>
              <a:rPr lang="en-GB" sz="1800" dirty="0" smtClean="0"/>
              <a:t>After-school programs</a:t>
            </a:r>
          </a:p>
          <a:p>
            <a:endParaRPr lang="en-GB" sz="1800" dirty="0" smtClean="0"/>
          </a:p>
          <a:p>
            <a:r>
              <a:rPr lang="en-GB" sz="1800" dirty="0"/>
              <a:t>S</a:t>
            </a:r>
            <a:r>
              <a:rPr lang="en-GB" sz="1800" dirty="0" smtClean="0"/>
              <a:t>cholarship fund</a:t>
            </a:r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EB7823-94F9-5B41-BA73-8E4141659F0B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7" name="Picture 6" descr="read-qura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46" y="982012"/>
            <a:ext cx="2559653" cy="1915474"/>
          </a:xfrm>
          <a:prstGeom prst="rect">
            <a:avLst/>
          </a:prstGeom>
        </p:spPr>
      </p:pic>
      <p:pic>
        <p:nvPicPr>
          <p:cNvPr id="8" name="Picture 7" descr="yui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903" y="2994055"/>
            <a:ext cx="3725333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1695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9974</TotalTime>
  <Words>519</Words>
  <Application>Microsoft Office PowerPoint</Application>
  <PresentationFormat>Ekran Gösterisi (16:9)</PresentationFormat>
  <Paragraphs>155</Paragraphs>
  <Slides>23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23</vt:i4>
      </vt:variant>
    </vt:vector>
  </HeadingPairs>
  <TitlesOfParts>
    <vt:vector size="27" baseType="lpstr">
      <vt:lpstr>Arial</vt:lpstr>
      <vt:lpstr>Calibri</vt:lpstr>
      <vt:lpstr>Franklin Gothic Book</vt:lpstr>
      <vt:lpstr>Office Theme</vt:lpstr>
      <vt:lpstr>The Latest Trends in Awqaf &amp;  Social Finance It doesn't get more trendy or by the people for the people than  Waqf World Growth Foundation (WWGF) </vt:lpstr>
      <vt:lpstr>PowerPoint Sunusu</vt:lpstr>
      <vt:lpstr>Why WWGF?</vt:lpstr>
      <vt:lpstr>What is our Mission?</vt:lpstr>
      <vt:lpstr>Backbone of WWGF</vt:lpstr>
      <vt:lpstr>Key Models</vt:lpstr>
      <vt:lpstr>WWGF Having an Impact</vt:lpstr>
      <vt:lpstr>PowerPoint Sunusu</vt:lpstr>
      <vt:lpstr>Japan – YUAI International Islamic School</vt:lpstr>
      <vt:lpstr>New Zealand – Trade Not Riba</vt:lpstr>
      <vt:lpstr>Brunei – Tarbiyah Project</vt:lpstr>
      <vt:lpstr>Malaysia – Khalifah Institute</vt:lpstr>
      <vt:lpstr>Bahrain – Something Big Coming Soon!</vt:lpstr>
      <vt:lpstr>Kyrgyzstan/Somaliland – Social Enterprise</vt:lpstr>
      <vt:lpstr>Germany – Islamic Manuscript Association</vt:lpstr>
      <vt:lpstr>Senegal – Quran School Project</vt:lpstr>
      <vt:lpstr>Ghana – Something Big Coming Soon!</vt:lpstr>
      <vt:lpstr>Mauritania– Schools &amp; Wells</vt:lpstr>
      <vt:lpstr>Spain – Grand Mosque Granada</vt:lpstr>
      <vt:lpstr>UK – Educational Partnerships</vt:lpstr>
      <vt:lpstr>United States – Tayba, Bayyinah &amp; Yaqeen!</vt:lpstr>
      <vt:lpstr>PowerPoint Sunusu</vt:lpstr>
      <vt:lpstr>PowerPoint Sunusu</vt:lpstr>
    </vt:vector>
  </TitlesOfParts>
  <Company>WIEF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Windows Kullanıcısı</cp:lastModifiedBy>
  <cp:revision>72</cp:revision>
  <dcterms:created xsi:type="dcterms:W3CDTF">2017-10-11T03:59:13Z</dcterms:created>
  <dcterms:modified xsi:type="dcterms:W3CDTF">2017-11-25T07:28:02Z</dcterms:modified>
</cp:coreProperties>
</file>